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4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Data Mining</a:t>
            </a:r>
            <a:endParaRPr lang="en-GB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069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>
                <a:latin typeface="Arial" pitchFamily="34" charset="0"/>
                <a:cs typeface="Arial" pitchFamily="34" charset="0"/>
              </a:rPr>
              <a:t>Steps 1 through 4 are different forms of data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pre-processing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, where data are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prepared for mining</a:t>
            </a:r>
            <a:endParaRPr lang="en-IN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IN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data mining step may interact with the user or a knowledge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base</a:t>
            </a:r>
          </a:p>
          <a:p>
            <a:pPr algn="just"/>
            <a:endParaRPr lang="en-IN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interesting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patterns are presented to the user and may be stored as new knowledge in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knowledge 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base.</a:t>
            </a:r>
          </a:p>
        </p:txBody>
      </p:sp>
    </p:spTree>
    <p:extLst>
      <p:ext uri="{BB962C8B-B14F-4D97-AF65-F5344CB8AC3E}">
        <p14:creationId xmlns:p14="http://schemas.microsoft.com/office/powerpoint/2010/main" val="289916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Warehousing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4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96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>
                <a:latin typeface="Arial" pitchFamily="34" charset="0"/>
                <a:cs typeface="Arial" pitchFamily="34" charset="0"/>
              </a:rPr>
              <a:t>Data mining is the </a:t>
            </a:r>
            <a:r>
              <a:rPr lang="en-IN" sz="2800" b="1" i="1" dirty="0">
                <a:latin typeface="Arial" pitchFamily="34" charset="0"/>
                <a:cs typeface="Arial" pitchFamily="34" charset="0"/>
              </a:rPr>
              <a:t>process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of discovering interesting patterns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and knowledge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from </a:t>
            </a:r>
            <a:r>
              <a:rPr lang="en-IN" sz="2800" b="1" i="1" dirty="0">
                <a:latin typeface="Arial" pitchFamily="34" charset="0"/>
                <a:cs typeface="Arial" pitchFamily="34" charset="0"/>
              </a:rPr>
              <a:t>large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amounts of data. </a:t>
            </a:r>
            <a:endParaRPr lang="en-IN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IN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data sources can include databases,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data warehouses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Web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, other information repositories, or data that are streamed into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system 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dynamically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7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657599"/>
          </a:xfrm>
        </p:spPr>
        <p:txBody>
          <a:bodyPr>
            <a:normAutofit/>
          </a:bodyPr>
          <a:lstStyle/>
          <a:p>
            <a:pPr algn="just"/>
            <a:endParaRPr lang="en-IN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Data mining also said to be knowledge mining form data or knowledge discovery from data</a:t>
            </a:r>
          </a:p>
          <a:p>
            <a:pPr algn="just"/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sz="2800" b="1" dirty="0">
                <a:latin typeface="Arial" pitchFamily="34" charset="0"/>
                <a:cs typeface="Arial" pitchFamily="34" charset="0"/>
              </a:rPr>
              <a:t>The knowledge discovery process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involves an </a:t>
            </a:r>
            <a:r>
              <a:rPr lang="en-IN" sz="2800" b="1" dirty="0">
                <a:latin typeface="Arial" pitchFamily="34" charset="0"/>
                <a:cs typeface="Arial" pitchFamily="34" charset="0"/>
              </a:rPr>
              <a:t>iterative </a:t>
            </a:r>
            <a:r>
              <a:rPr lang="en-IN" sz="2800" b="1" dirty="0" smtClean="0">
                <a:latin typeface="Arial" pitchFamily="34" charset="0"/>
                <a:cs typeface="Arial" pitchFamily="34" charset="0"/>
              </a:rPr>
              <a:t>sequence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8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b="1" dirty="0">
                <a:latin typeface="Arial" pitchFamily="34" charset="0"/>
                <a:cs typeface="Arial" pitchFamily="34" charset="0"/>
              </a:rPr>
              <a:t>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xplosive Growth of Data</a:t>
            </a:r>
          </a:p>
          <a:p>
            <a:pPr lvl="1" algn="just"/>
            <a:r>
              <a:rPr lang="en-GB" b="1" dirty="0" smtClean="0">
                <a:latin typeface="Arial" pitchFamily="34" charset="0"/>
                <a:cs typeface="Arial" pitchFamily="34" charset="0"/>
              </a:rPr>
              <a:t>From terabytes (1000</a:t>
            </a:r>
            <a:r>
              <a:rPr lang="en-GB" b="1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yottabyteds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(1000</a:t>
            </a:r>
            <a:r>
              <a:rPr lang="en-GB" b="1" baseline="30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/>
            <a:endParaRPr lang="en-GB" b="1" baseline="30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b="1" dirty="0" smtClean="0">
                <a:latin typeface="Arial" pitchFamily="34" charset="0"/>
                <a:cs typeface="Arial" pitchFamily="34" charset="0"/>
              </a:rPr>
              <a:t>Science</a:t>
            </a:r>
          </a:p>
          <a:p>
            <a:pPr lvl="1" algn="just"/>
            <a:r>
              <a:rPr lang="en-IN" b="1" dirty="0" smtClean="0">
                <a:latin typeface="Arial" pitchFamily="34" charset="0"/>
                <a:cs typeface="Arial" pitchFamily="34" charset="0"/>
              </a:rPr>
              <a:t>Bioinformatics</a:t>
            </a:r>
          </a:p>
          <a:p>
            <a:pPr lvl="1" algn="just"/>
            <a:r>
              <a:rPr lang="en-IN" b="1" dirty="0" smtClean="0">
                <a:latin typeface="Arial" pitchFamily="34" charset="0"/>
                <a:cs typeface="Arial" pitchFamily="34" charset="0"/>
              </a:rPr>
              <a:t>Scientific stimulation</a:t>
            </a:r>
          </a:p>
          <a:p>
            <a:pPr lvl="1" algn="just"/>
            <a:r>
              <a:rPr lang="en-IN" b="1" dirty="0" smtClean="0">
                <a:latin typeface="Arial" pitchFamily="34" charset="0"/>
                <a:cs typeface="Arial" pitchFamily="34" charset="0"/>
              </a:rPr>
              <a:t>Medical research</a:t>
            </a:r>
          </a:p>
          <a:p>
            <a:pPr lvl="1" algn="just"/>
            <a:endParaRPr lang="en-IN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b="1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the rise of high-throughput (HTP) technologies in the life sciences, particularly in molecular biology, the amount of collected data has grown in an exponential fashion</a:t>
            </a:r>
          </a:p>
          <a:p>
            <a:pPr algn="just"/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smtClean="0">
                <a:latin typeface="Arial" pitchFamily="34" charset="0"/>
                <a:cs typeface="Arial" pitchFamily="34" charset="0"/>
              </a:rPr>
              <a:t>Data rich but information poor</a:t>
            </a:r>
          </a:p>
          <a:p>
            <a:pPr lvl="1" algn="just"/>
            <a:r>
              <a:rPr lang="en-GB" b="1" dirty="0" smtClean="0">
                <a:latin typeface="Arial" pitchFamily="34" charset="0"/>
                <a:cs typeface="Arial" pitchFamily="34" charset="0"/>
              </a:rPr>
              <a:t>What does those data mean?</a:t>
            </a:r>
          </a:p>
          <a:p>
            <a:pPr lvl="1" algn="just"/>
            <a:r>
              <a:rPr lang="en-GB" b="1" dirty="0" smtClean="0">
                <a:latin typeface="Arial" pitchFamily="34" charset="0"/>
                <a:cs typeface="Arial" pitchFamily="34" charset="0"/>
              </a:rPr>
              <a:t>How to analysis data?</a:t>
            </a:r>
          </a:p>
          <a:p>
            <a:pPr lvl="1" algn="just"/>
            <a:endParaRPr lang="en-GB" b="1" dirty="0">
              <a:latin typeface="Arial" pitchFamily="34" charset="0"/>
              <a:cs typeface="Arial" pitchFamily="34" charset="0"/>
            </a:endParaRPr>
          </a:p>
          <a:p>
            <a:pPr marL="66675" lvl="1" indent="0" algn="just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Data mining – Automated analysis of massive data sets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6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86" y="838200"/>
            <a:ext cx="7943418" cy="557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7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 algn="just"/>
            <a:r>
              <a:rPr lang="en-IN" b="1" dirty="0"/>
              <a:t>1. Data cleaning </a:t>
            </a:r>
            <a:r>
              <a:rPr lang="en-IN" dirty="0"/>
              <a:t>(to remove noise and inconsistent data</a:t>
            </a:r>
            <a:r>
              <a:rPr lang="en-IN" dirty="0" smtClean="0"/>
              <a:t>)</a:t>
            </a:r>
          </a:p>
          <a:p>
            <a:pPr algn="just"/>
            <a:endParaRPr lang="en-IN" dirty="0"/>
          </a:p>
          <a:p>
            <a:pPr algn="just"/>
            <a:r>
              <a:rPr lang="en-IN" b="1" dirty="0"/>
              <a:t>2. Data integration </a:t>
            </a:r>
            <a:r>
              <a:rPr lang="en-IN" dirty="0"/>
              <a:t>(where multiple data sources may be combined</a:t>
            </a:r>
            <a:r>
              <a:rPr lang="en-IN" dirty="0" smtClean="0"/>
              <a:t>)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b="1" dirty="0"/>
              <a:t>3. Data selection </a:t>
            </a:r>
            <a:r>
              <a:rPr lang="en-IN" dirty="0"/>
              <a:t>(where data relevant to the analysis task are retrieved from </a:t>
            </a:r>
            <a:r>
              <a:rPr lang="en-IN" dirty="0" smtClean="0"/>
              <a:t>the </a:t>
            </a:r>
            <a:r>
              <a:rPr lang="en-GB" dirty="0" smtClean="0"/>
              <a:t>database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04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algn="just"/>
            <a:r>
              <a:rPr lang="en-IN" b="1" dirty="0"/>
              <a:t>4. Data transformation </a:t>
            </a:r>
            <a:r>
              <a:rPr lang="en-IN" dirty="0"/>
              <a:t>(where data are transformed and consolidated into </a:t>
            </a:r>
            <a:r>
              <a:rPr lang="en-IN" dirty="0" smtClean="0"/>
              <a:t>forms appropriate </a:t>
            </a:r>
            <a:r>
              <a:rPr lang="en-IN" dirty="0"/>
              <a:t>for mining by performing summary or aggregation operations</a:t>
            </a:r>
            <a:r>
              <a:rPr lang="en-IN" dirty="0" smtClean="0"/>
              <a:t>)</a:t>
            </a:r>
          </a:p>
          <a:p>
            <a:pPr algn="just"/>
            <a:endParaRPr lang="en-IN" dirty="0"/>
          </a:p>
          <a:p>
            <a:pPr algn="just"/>
            <a:r>
              <a:rPr lang="en-GB" b="1" dirty="0"/>
              <a:t>5. Data </a:t>
            </a:r>
            <a:r>
              <a:rPr lang="en-GB" b="1" dirty="0" smtClean="0"/>
              <a:t>mining </a:t>
            </a:r>
            <a:r>
              <a:rPr lang="en-IN" dirty="0"/>
              <a:t>(an essential process where intelligent methods are applied to </a:t>
            </a:r>
            <a:r>
              <a:rPr lang="en-IN" dirty="0" smtClean="0"/>
              <a:t>extract </a:t>
            </a:r>
            <a:r>
              <a:rPr lang="en-GB" dirty="0" smtClean="0"/>
              <a:t>data </a:t>
            </a:r>
            <a:r>
              <a:rPr lang="en-GB" dirty="0"/>
              <a:t>patterns)</a:t>
            </a:r>
          </a:p>
        </p:txBody>
      </p:sp>
    </p:spTree>
    <p:extLst>
      <p:ext uri="{BB962C8B-B14F-4D97-AF65-F5344CB8AC3E}">
        <p14:creationId xmlns:p14="http://schemas.microsoft.com/office/powerpoint/2010/main" val="20405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/>
              <a:t>6. Pattern evaluation </a:t>
            </a:r>
            <a:r>
              <a:rPr lang="en-IN" dirty="0"/>
              <a:t>(to identify the truly interesting patterns representing </a:t>
            </a:r>
            <a:r>
              <a:rPr lang="en-IN" dirty="0" smtClean="0"/>
              <a:t>knowledge </a:t>
            </a:r>
            <a:r>
              <a:rPr lang="en-GB" dirty="0" smtClean="0"/>
              <a:t>based)</a:t>
            </a:r>
          </a:p>
          <a:p>
            <a:pPr algn="just"/>
            <a:endParaRPr lang="en-GB" dirty="0" smtClean="0"/>
          </a:p>
          <a:p>
            <a:pPr algn="just"/>
            <a:r>
              <a:rPr lang="en-IN" b="1" dirty="0"/>
              <a:t>7. Knowledge presentation </a:t>
            </a:r>
            <a:r>
              <a:rPr lang="en-IN" dirty="0"/>
              <a:t>(where visualization and knowledge representation </a:t>
            </a:r>
            <a:r>
              <a:rPr lang="en-IN" dirty="0" smtClean="0"/>
              <a:t>techniques are </a:t>
            </a:r>
            <a:r>
              <a:rPr lang="en-IN" dirty="0"/>
              <a:t>used to present mined knowledge to users)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77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315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Data Mining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Warehousing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</dc:title>
  <dc:creator>Kamaraj Kennedy</dc:creator>
  <cp:lastModifiedBy>HP</cp:lastModifiedBy>
  <cp:revision>9</cp:revision>
  <dcterms:created xsi:type="dcterms:W3CDTF">2006-08-16T00:00:00Z</dcterms:created>
  <dcterms:modified xsi:type="dcterms:W3CDTF">2017-07-04T18:57:33Z</dcterms:modified>
</cp:coreProperties>
</file>